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9"/>
  </p:notesMasterIdLst>
  <p:sldIdLst>
    <p:sldId id="256" r:id="rId2"/>
    <p:sldId id="260" r:id="rId3"/>
    <p:sldId id="284" r:id="rId4"/>
    <p:sldId id="258" r:id="rId5"/>
    <p:sldId id="288" r:id="rId6"/>
    <p:sldId id="287" r:id="rId7"/>
    <p:sldId id="285" r:id="rId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589"/>
    <a:srgbClr val="274D99"/>
    <a:srgbClr val="7295DC"/>
    <a:srgbClr val="3366CB"/>
    <a:srgbClr val="2A53A6"/>
    <a:srgbClr val="3366CC"/>
    <a:srgbClr val="94A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70" autoAdjust="0"/>
    <p:restoredTop sz="76095" autoAdjust="0"/>
  </p:normalViewPr>
  <p:slideViewPr>
    <p:cSldViewPr snapToGrid="0">
      <p:cViewPr varScale="1">
        <p:scale>
          <a:sx n="56" d="100"/>
          <a:sy n="56" d="100"/>
        </p:scale>
        <p:origin x="1435"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467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28BE630-E8F8-4C9C-88DE-F331FE3A4932}" type="datetimeFigureOut">
              <a:rPr lang="en-US" smtClean="0"/>
              <a:t>2/11/2019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508B3FA-09BF-4F4C-9A8B-79818F375FC7}" type="slidenum">
              <a:rPr lang="en-US" smtClean="0"/>
              <a:t>‹#›</a:t>
            </a:fld>
            <a:endParaRPr lang="en-US"/>
          </a:p>
        </p:txBody>
      </p:sp>
    </p:spTree>
    <p:extLst>
      <p:ext uri="{BB962C8B-B14F-4D97-AF65-F5344CB8AC3E}">
        <p14:creationId xmlns:p14="http://schemas.microsoft.com/office/powerpoint/2010/main" val="290616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B3FA-09BF-4F4C-9A8B-79818F375FC7}" type="slidenum">
              <a:rPr lang="en-US" smtClean="0"/>
              <a:t>1</a:t>
            </a:fld>
            <a:endParaRPr lang="en-US"/>
          </a:p>
        </p:txBody>
      </p:sp>
    </p:spTree>
    <p:extLst>
      <p:ext uri="{BB962C8B-B14F-4D97-AF65-F5344CB8AC3E}">
        <p14:creationId xmlns:p14="http://schemas.microsoft.com/office/powerpoint/2010/main" val="51405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you turn on the faucet in the morning to brush your teeth, do you ever think about where that water came from?       </a:t>
            </a:r>
          </a:p>
          <a:p>
            <a:r>
              <a:rPr lang="en-US" dirty="0"/>
              <a:t>      Or the journey it took to get to your faucet?</a:t>
            </a:r>
          </a:p>
          <a:p>
            <a:r>
              <a:rPr lang="en-US" dirty="0"/>
              <a:t>       What about the people it took to get it to you?</a:t>
            </a:r>
          </a:p>
          <a:p>
            <a:endParaRPr lang="en-US" dirty="0"/>
          </a:p>
          <a:p>
            <a:pPr marL="171450" indent="-171450">
              <a:buFont typeface="Arial" panose="020B0604020202020204" pitchFamily="34" charset="0"/>
              <a:buChar char="•"/>
            </a:pPr>
            <a:r>
              <a:rPr lang="en-US" dirty="0"/>
              <a:t>What about after the flush?  Ever think about what happens after that?</a:t>
            </a:r>
          </a:p>
          <a:p>
            <a:endParaRPr lang="en-US" dirty="0"/>
          </a:p>
          <a:p>
            <a:pPr marL="171450" indent="-171450">
              <a:buFont typeface="Arial" panose="020B0604020202020204" pitchFamily="34" charset="0"/>
              <a:buChar char="•"/>
            </a:pPr>
            <a:r>
              <a:rPr lang="en-US" dirty="0"/>
              <a:t>When it rains where does all the rainwater go?</a:t>
            </a:r>
          </a:p>
          <a:p>
            <a:endParaRPr lang="en-US" dirty="0"/>
          </a:p>
          <a:p>
            <a:pPr marL="171450" indent="-171450">
              <a:buFont typeface="Arial" panose="020B0604020202020204" pitchFamily="34" charset="0"/>
              <a:buChar char="•"/>
            </a:pPr>
            <a:r>
              <a:rPr lang="en-US" dirty="0"/>
              <a:t>It’s not magic.  It takes an enormous about of infrastructure and engineering and workforce to get that water to you and take it away after you have used it.  </a:t>
            </a:r>
          </a:p>
          <a:p>
            <a:endParaRPr lang="en-US" dirty="0"/>
          </a:p>
          <a:p>
            <a:pPr marL="171450" indent="-171450">
              <a:buFont typeface="Arial" panose="020B0604020202020204" pitchFamily="34" charset="0"/>
              <a:buChar char="•"/>
            </a:pPr>
            <a:r>
              <a:rPr lang="en-US" dirty="0"/>
              <a:t>It is easy for us to take water for granted in our country but </a:t>
            </a:r>
            <a:r>
              <a:rPr lang="en-US" u="sng" dirty="0"/>
              <a:t>B</a:t>
            </a:r>
            <a:r>
              <a:rPr lang="en-US" dirty="0"/>
              <a:t>illions of people across the globe struggle for access to safe drinking water and/ or adequate sanitation.</a:t>
            </a:r>
          </a:p>
        </p:txBody>
      </p:sp>
      <p:sp>
        <p:nvSpPr>
          <p:cNvPr id="4" name="Slide Number Placeholder 3"/>
          <p:cNvSpPr>
            <a:spLocks noGrp="1"/>
          </p:cNvSpPr>
          <p:nvPr>
            <p:ph type="sldNum" sz="quarter" idx="5"/>
          </p:nvPr>
        </p:nvSpPr>
        <p:spPr/>
        <p:txBody>
          <a:bodyPr/>
          <a:lstStyle/>
          <a:p>
            <a:fld id="{FD66FB26-7029-4602-9112-2343AA47B433}" type="slidenum">
              <a:rPr lang="en-US" smtClean="0"/>
              <a:t>2</a:t>
            </a:fld>
            <a:endParaRPr lang="en-US"/>
          </a:p>
        </p:txBody>
      </p:sp>
    </p:spTree>
    <p:extLst>
      <p:ext uri="{BB962C8B-B14F-4D97-AF65-F5344CB8AC3E}">
        <p14:creationId xmlns:p14="http://schemas.microsoft.com/office/powerpoint/2010/main" val="358732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Walk through the Water Use Cycle.  (Click for each step)</a:t>
            </a:r>
          </a:p>
          <a:p>
            <a:pPr marL="233309" indent="-233309">
              <a:buAutoNum type="arabicParenR"/>
            </a:pPr>
            <a:r>
              <a:rPr lang="en-US" dirty="0"/>
              <a:t>Do you know where your drinking water comes from?  (Specify local source- Chattahoochee River, etc..)</a:t>
            </a:r>
          </a:p>
          <a:p>
            <a:pPr marL="233309" indent="-233309">
              <a:buAutoNum type="arabicParenR"/>
            </a:pPr>
            <a:r>
              <a:rPr lang="en-US" dirty="0"/>
              <a:t>From the ________ source, it then goes to a water treatment plant where it is filtered, cleaned and tested for quality. </a:t>
            </a:r>
          </a:p>
          <a:p>
            <a:pPr marL="233309" indent="-233309">
              <a:buAutoNum type="arabicParenR"/>
            </a:pPr>
            <a:r>
              <a:rPr lang="en-US" dirty="0"/>
              <a:t>Once the raw water is purified, it goes through a long network of underground pipes called water mains.  </a:t>
            </a:r>
          </a:p>
          <a:p>
            <a:pPr marL="233309" indent="-233309">
              <a:buAutoNum type="arabicParenR"/>
            </a:pPr>
            <a:r>
              <a:rPr lang="en-US" dirty="0"/>
              <a:t>It travels miles and miles until it reaches your house, when you turn on the tap.  Once you use the water and it goes down the drain, what happens to it?</a:t>
            </a:r>
          </a:p>
          <a:p>
            <a:pPr marL="233309" indent="-233309">
              <a:buAutoNum type="arabicParenR"/>
            </a:pPr>
            <a:r>
              <a:rPr lang="en-US" dirty="0"/>
              <a:t>It goes into the wastewater collection system/ sanitary sewer system.  This is a separate network of underground pipes that transports the wastewater away from homes and businesses. </a:t>
            </a:r>
          </a:p>
          <a:p>
            <a:pPr marL="233309" indent="-233309">
              <a:buAutoNum type="arabicParenR"/>
            </a:pPr>
            <a:r>
              <a:rPr lang="en-US" dirty="0"/>
              <a:t>The wastewater is transported to a wastewater treatment plant where it is filtered, cleaned and tested.  Once we clean it, where does it go?  Anyone know???</a:t>
            </a:r>
          </a:p>
          <a:p>
            <a:pPr marL="233309" indent="-233309">
              <a:buAutoNum type="arabicParenR"/>
            </a:pPr>
            <a:r>
              <a:rPr lang="en-US" dirty="0"/>
              <a:t>It goes back into our lakes and rivers so it can be used again.  Because we have a limited amount of freshwater on earth, we must use it over and over again.  It is the ultimate in recycling.  </a:t>
            </a:r>
          </a:p>
          <a:p>
            <a:endParaRPr lang="en-US" dirty="0"/>
          </a:p>
          <a:p>
            <a:r>
              <a:rPr lang="en-US" dirty="0"/>
              <a:t>This is where WATER PROFESSIONALS come in.  We are the people who make this whole cycle happen.  The treatment plants, all of the water and wastewater mains, fire hydrants, water meters, manholes, water tanks and everything in between.  We are responsible for all of that!  And it is a pretty big job.</a:t>
            </a:r>
          </a:p>
          <a:p>
            <a:endParaRPr lang="en-US" dirty="0"/>
          </a:p>
          <a:p>
            <a:pPr marL="233309" indent="-233309">
              <a:buAutoNum type="arabicParen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0018BB3-0F8F-47B1-BE78-EDE9B9C3D25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water professional is a pretty fantastic job.  </a:t>
            </a:r>
          </a:p>
          <a:p>
            <a:r>
              <a:rPr lang="en-US" dirty="0"/>
              <a:t>Because……</a:t>
            </a:r>
          </a:p>
          <a:p>
            <a:pPr marL="174982" indent="-174982">
              <a:buFont typeface="Arial" panose="020B0604020202020204" pitchFamily="34" charset="0"/>
              <a:buChar char="•"/>
            </a:pPr>
            <a:r>
              <a:rPr lang="en-US" dirty="0"/>
              <a:t>There is purpose in what I do.  When I get up everyday to go to work, I know that I have an important role in the lives of everyone in my community.</a:t>
            </a:r>
          </a:p>
          <a:p>
            <a:pPr marL="174982" indent="-174982">
              <a:buFont typeface="Arial" panose="020B0604020202020204" pitchFamily="34" charset="0"/>
              <a:buChar char="•"/>
            </a:pPr>
            <a:r>
              <a:rPr lang="en-US" dirty="0"/>
              <a:t>As a water professional, we protect the environment.  By keeping our wastewater collection system working properly, we are protecting the environment from hazardous contaminants.  We make sure that the wastewater gets probably transported and cleaned at the wastewater treatment plant before it is returned to water sources.  This protects our lakes and rivers for recreation and to be used for drinking water.  It also protects the animals and ecosystem surrounding our water sources.</a:t>
            </a:r>
          </a:p>
          <a:p>
            <a:pPr marL="174982" indent="-174982">
              <a:buFont typeface="Arial" panose="020B0604020202020204" pitchFamily="34" charset="0"/>
              <a:buChar char="•"/>
            </a:pPr>
            <a:r>
              <a:rPr lang="en-US" dirty="0">
                <a:highlight>
                  <a:srgbClr val="FFFF00"/>
                </a:highlight>
              </a:rPr>
              <a:t>There are lots of great career options in the water industry.  No matter what your interests or educational goals are,  you are likely to find a career path that appeals to you.</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08B3FA-09BF-4F4C-9A8B-79818F375FC7}" type="slidenum">
              <a:rPr lang="en-US" smtClean="0"/>
              <a:t>4</a:t>
            </a:fld>
            <a:endParaRPr lang="en-US"/>
          </a:p>
        </p:txBody>
      </p:sp>
    </p:spTree>
    <p:extLst>
      <p:ext uri="{BB962C8B-B14F-4D97-AF65-F5344CB8AC3E}">
        <p14:creationId xmlns:p14="http://schemas.microsoft.com/office/powerpoint/2010/main" val="120948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sketch of some of career opportunities as a water professional.  Here we have a few examples of actual job titles in our industry and potential of employers who would hire those positions.  </a:t>
            </a:r>
          </a:p>
          <a:p>
            <a:endParaRPr lang="en-US" dirty="0"/>
          </a:p>
          <a:p>
            <a:r>
              <a:rPr lang="en-US" u="sng" dirty="0"/>
              <a:t>Job Examples in the water industry:  </a:t>
            </a:r>
          </a:p>
          <a:p>
            <a:r>
              <a:rPr lang="en-US" dirty="0"/>
              <a:t>Operator  (Treatment &amp; System Operators in the field)</a:t>
            </a:r>
          </a:p>
          <a:p>
            <a:r>
              <a:rPr lang="en-US" dirty="0"/>
              <a:t>Inspector ( Construction or Compliance)</a:t>
            </a:r>
          </a:p>
          <a:p>
            <a:r>
              <a:rPr lang="en-US" dirty="0"/>
              <a:t>Civil Engineer  (Design Infrastructure or Development Projects)</a:t>
            </a:r>
          </a:p>
          <a:p>
            <a:r>
              <a:rPr lang="en-US" dirty="0"/>
              <a:t>GIS Coordinator  (Map &amp; Analyze Geographic Infrastructure Data)</a:t>
            </a:r>
          </a:p>
          <a:p>
            <a:r>
              <a:rPr lang="en-US" dirty="0"/>
              <a:t>Laboratory Analyst (Collect &amp; Monitor Water Quality Data)</a:t>
            </a:r>
          </a:p>
          <a:p>
            <a:r>
              <a:rPr lang="en-US" dirty="0"/>
              <a:t>Environmental educator (Teach others about the importance of water)</a:t>
            </a:r>
          </a:p>
          <a:p>
            <a:r>
              <a:rPr lang="en-US" dirty="0"/>
              <a:t>Environmental compliance specialist (Ensure customers are adhering to environmental regulations)</a:t>
            </a:r>
          </a:p>
          <a:p>
            <a:endParaRPr lang="en-US" dirty="0"/>
          </a:p>
          <a:p>
            <a:r>
              <a:rPr lang="en-US" u="sng" dirty="0"/>
              <a:t>Examples of Employers in the water industry:   </a:t>
            </a:r>
          </a:p>
          <a:p>
            <a:r>
              <a:rPr lang="en-US" dirty="0"/>
              <a:t>City &amp; County Water Utilities – local water utilities responsible for the water use cycle we discussed earlier (Gwinnett County Water. Cobb Water, City of Atlanta, </a:t>
            </a:r>
            <a:r>
              <a:rPr lang="en-US" dirty="0" err="1"/>
              <a:t>etc</a:t>
            </a:r>
            <a:r>
              <a:rPr lang="en-US" dirty="0"/>
              <a:t>))</a:t>
            </a:r>
          </a:p>
          <a:p>
            <a:r>
              <a:rPr lang="en-US" dirty="0"/>
              <a:t>Engineering/ Consulting Firm- help design and manage infrastructure projects for utilities ~design treatment plants, water towers and pipe replacement projects)- (Jacobs, Arcadis, Brown &amp; Caldwell)</a:t>
            </a:r>
          </a:p>
          <a:p>
            <a:r>
              <a:rPr lang="en-US" dirty="0"/>
              <a:t>State &amp; Federal Regulatory Agencies – Specify and/ or enforce environmental law &amp; policy (Environmental Protection Agency- Fed  (EPA) or State Division (EPD)</a:t>
            </a:r>
          </a:p>
          <a:p>
            <a:r>
              <a:rPr lang="en-US" dirty="0"/>
              <a:t>Nonprofit groups – Promote environmental literacy and stewardship (Chattahoochee Nature Center, </a:t>
            </a:r>
            <a:r>
              <a:rPr lang="en-US" dirty="0" err="1"/>
              <a:t>Fernbank</a:t>
            </a:r>
            <a:r>
              <a:rPr lang="en-US" dirty="0"/>
              <a:t> Museum, Ga Nature Conservancy)</a:t>
            </a:r>
          </a:p>
          <a:p>
            <a:r>
              <a:rPr lang="en-US" dirty="0"/>
              <a:t>Construction Contractors- perform the construction aspect of infrastructure projects, build a new treatment plant or install new water pipes, </a:t>
            </a:r>
            <a:r>
              <a:rPr lang="en-US" dirty="0" err="1"/>
              <a:t>etc</a:t>
            </a:r>
            <a:r>
              <a:rPr lang="en-US" dirty="0"/>
              <a:t> (Ruby Collins, Archer Western, Wade Coots Contractors)</a:t>
            </a:r>
          </a:p>
          <a:p>
            <a:r>
              <a:rPr lang="en-US" dirty="0"/>
              <a:t>Product Sales- utilities and contractors have to purchase all of the materials, pumps and equipment they use (Templeton &amp; Assoc, Adams Equipment, Ferguson Waterworks)</a:t>
            </a:r>
          </a:p>
          <a:p>
            <a:endParaRPr lang="en-US" dirty="0"/>
          </a:p>
          <a:p>
            <a:endParaRPr lang="en-US" dirty="0"/>
          </a:p>
        </p:txBody>
      </p:sp>
      <p:sp>
        <p:nvSpPr>
          <p:cNvPr id="4" name="Slide Number Placeholder 3"/>
          <p:cNvSpPr>
            <a:spLocks noGrp="1"/>
          </p:cNvSpPr>
          <p:nvPr>
            <p:ph type="sldNum" sz="quarter" idx="5"/>
          </p:nvPr>
        </p:nvSpPr>
        <p:spPr/>
        <p:txBody>
          <a:bodyPr/>
          <a:lstStyle/>
          <a:p>
            <a:fld id="{7508B3FA-09BF-4F4C-9A8B-79818F375FC7}" type="slidenum">
              <a:rPr lang="en-US" smtClean="0"/>
              <a:t>5</a:t>
            </a:fld>
            <a:endParaRPr lang="en-US"/>
          </a:p>
        </p:txBody>
      </p:sp>
    </p:spTree>
    <p:extLst>
      <p:ext uri="{BB962C8B-B14F-4D97-AF65-F5344CB8AC3E}">
        <p14:creationId xmlns:p14="http://schemas.microsoft.com/office/powerpoint/2010/main" val="206214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pretty awesome benefits to working in the water industry:</a:t>
            </a:r>
          </a:p>
          <a:p>
            <a:pPr marL="174982" indent="-174982">
              <a:buFont typeface="Arial" panose="020B0604020202020204" pitchFamily="34" charset="0"/>
              <a:buChar char="•"/>
            </a:pPr>
            <a:r>
              <a:rPr lang="en-US" dirty="0"/>
              <a:t>There are a variety of career types  and opportunities available.  (H2Opportunity- Career Paths in Water Protection from GED to PhD).  With so many options, you are bound to find one to fit your interest and education goals. </a:t>
            </a:r>
          </a:p>
          <a:p>
            <a:pPr marL="174982" indent="-174982">
              <a:buFont typeface="Arial" panose="020B0604020202020204" pitchFamily="34" charset="0"/>
              <a:buChar char="•"/>
            </a:pPr>
            <a:r>
              <a:rPr lang="en-US" dirty="0"/>
              <a:t>Work Environment- there are office jobs, lab jobs, field jobs and often a combination of office &amp; field work.  This is nice because it keeps things interesting and fresh.</a:t>
            </a:r>
          </a:p>
          <a:p>
            <a:pPr marL="174982" indent="-174982">
              <a:buFont typeface="Arial" panose="020B0604020202020204" pitchFamily="34" charset="0"/>
              <a:buChar char="•"/>
            </a:pPr>
            <a:r>
              <a:rPr lang="en-US" dirty="0"/>
              <a:t>Job stability in our industry is a really strong benefit.  </a:t>
            </a:r>
          </a:p>
          <a:p>
            <a:pPr marL="174982" indent="-174982">
              <a:buFont typeface="Arial" panose="020B0604020202020204" pitchFamily="34" charset="0"/>
              <a:buChar char="•"/>
            </a:pPr>
            <a:r>
              <a:rPr lang="en-US" dirty="0"/>
              <a:t>Lots of opportunity to get experience, learn new skills and advance your career.</a:t>
            </a:r>
          </a:p>
          <a:p>
            <a:pPr marL="174982" indent="-174982">
              <a:buFont typeface="Arial" panose="020B0604020202020204" pitchFamily="34" charset="0"/>
              <a:buChar char="•"/>
            </a:pPr>
            <a:r>
              <a:rPr lang="en-US" dirty="0"/>
              <a:t>Many employers in the water industry will pay for job related training and continuing education.</a:t>
            </a:r>
          </a:p>
          <a:p>
            <a:endParaRPr lang="en-US" dirty="0"/>
          </a:p>
        </p:txBody>
      </p:sp>
      <p:sp>
        <p:nvSpPr>
          <p:cNvPr id="4" name="Slide Number Placeholder 3"/>
          <p:cNvSpPr>
            <a:spLocks noGrp="1"/>
          </p:cNvSpPr>
          <p:nvPr>
            <p:ph type="sldNum" sz="quarter" idx="5"/>
          </p:nvPr>
        </p:nvSpPr>
        <p:spPr/>
        <p:txBody>
          <a:bodyPr/>
          <a:lstStyle/>
          <a:p>
            <a:fld id="{7508B3FA-09BF-4F4C-9A8B-79818F375FC7}" type="slidenum">
              <a:rPr lang="en-US" smtClean="0"/>
              <a:t>6</a:t>
            </a:fld>
            <a:endParaRPr lang="en-US"/>
          </a:p>
        </p:txBody>
      </p:sp>
    </p:spTree>
    <p:extLst>
      <p:ext uri="{BB962C8B-B14F-4D97-AF65-F5344CB8AC3E}">
        <p14:creationId xmlns:p14="http://schemas.microsoft.com/office/powerpoint/2010/main" val="306355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thinking about your path for the future, consider a career in the water industry.  Come help us make a difference!</a:t>
            </a:r>
          </a:p>
          <a:p>
            <a:endParaRPr lang="en-US" dirty="0"/>
          </a:p>
          <a:p>
            <a:r>
              <a:rPr lang="en-US" dirty="0"/>
              <a:t>H2Opportunity is a great place to find out more information about the water industry and water professionals.  </a:t>
            </a:r>
          </a:p>
          <a:p>
            <a:r>
              <a:rPr lang="en-US" dirty="0"/>
              <a:t>Be sure to follow us on Twitter #H2OppportunityGA   </a:t>
            </a:r>
          </a:p>
          <a:p>
            <a:r>
              <a:rPr lang="en-US" dirty="0"/>
              <a:t>and check out our website H2Opportunity.net  for a ton of resources on internships, college programs, scholarships, job banks and a ton of other resources.</a:t>
            </a:r>
          </a:p>
        </p:txBody>
      </p:sp>
      <p:sp>
        <p:nvSpPr>
          <p:cNvPr id="4" name="Slide Number Placeholder 3"/>
          <p:cNvSpPr>
            <a:spLocks noGrp="1"/>
          </p:cNvSpPr>
          <p:nvPr>
            <p:ph type="sldNum" sz="quarter" idx="5"/>
          </p:nvPr>
        </p:nvSpPr>
        <p:spPr/>
        <p:txBody>
          <a:bodyPr/>
          <a:lstStyle/>
          <a:p>
            <a:fld id="{7508B3FA-09BF-4F4C-9A8B-79818F375FC7}" type="slidenum">
              <a:rPr lang="en-US" smtClean="0"/>
              <a:t>7</a:t>
            </a:fld>
            <a:endParaRPr lang="en-US"/>
          </a:p>
        </p:txBody>
      </p:sp>
    </p:spTree>
    <p:extLst>
      <p:ext uri="{BB962C8B-B14F-4D97-AF65-F5344CB8AC3E}">
        <p14:creationId xmlns:p14="http://schemas.microsoft.com/office/powerpoint/2010/main" val="3773847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796760-1628-44D6-9DD7-5C650934BBA0}"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15824214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796760-1628-44D6-9DD7-5C650934BBA0}"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137914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796760-1628-44D6-9DD7-5C650934BBA0}"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26548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796760-1628-44D6-9DD7-5C650934BBA0}"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21F7-24D0-49C1-8B5D-D46C7848B65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19717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796760-1628-44D6-9DD7-5C650934BBA0}"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15056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796760-1628-44D6-9DD7-5C650934BBA0}"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351408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796760-1628-44D6-9DD7-5C650934BBA0}"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963609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796760-1628-44D6-9DD7-5C650934BBA0}"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110496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796760-1628-44D6-9DD7-5C650934BBA0}"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17557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796760-1628-44D6-9DD7-5C650934BBA0}"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12680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796760-1628-44D6-9DD7-5C650934BBA0}"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110879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796760-1628-44D6-9DD7-5C650934BBA0}"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204348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796760-1628-44D6-9DD7-5C650934BBA0}"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267668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796760-1628-44D6-9DD7-5C650934BBA0}"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409833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0796760-1628-44D6-9DD7-5C650934BBA0}"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29008118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796760-1628-44D6-9DD7-5C650934BBA0}"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129518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796760-1628-44D6-9DD7-5C650934BBA0}"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21F7-24D0-49C1-8B5D-D46C7848B655}" type="slidenum">
              <a:rPr lang="en-US" smtClean="0"/>
              <a:t>‹#›</a:t>
            </a:fld>
            <a:endParaRPr lang="en-US"/>
          </a:p>
        </p:txBody>
      </p:sp>
    </p:spTree>
    <p:extLst>
      <p:ext uri="{BB962C8B-B14F-4D97-AF65-F5344CB8AC3E}">
        <p14:creationId xmlns:p14="http://schemas.microsoft.com/office/powerpoint/2010/main" val="391203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0796760-1628-44D6-9DD7-5C650934BBA0}" type="datetimeFigureOut">
              <a:rPr lang="en-US" smtClean="0"/>
              <a:t>2/11/2019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F8621F7-24D0-49C1-8B5D-D46C7848B655}" type="slidenum">
              <a:rPr lang="en-US" smtClean="0"/>
              <a:t>‹#›</a:t>
            </a:fld>
            <a:endParaRPr lang="en-US"/>
          </a:p>
        </p:txBody>
      </p:sp>
    </p:spTree>
    <p:extLst>
      <p:ext uri="{BB962C8B-B14F-4D97-AF65-F5344CB8AC3E}">
        <p14:creationId xmlns:p14="http://schemas.microsoft.com/office/powerpoint/2010/main" val="374648582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F97D060-AA7E-4411-BA62-28BD1EBD55D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8" name="Rectangle 17">
            <a:extLst>
              <a:ext uri="{FF2B5EF4-FFF2-40B4-BE49-F238E27FC236}">
                <a16:creationId xmlns:a16="http://schemas.microsoft.com/office/drawing/2014/main" id="{40C1BC1E-153D-4DA3-87A4-314B61BC49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B5A56C3-A6D4-4D92-8AE6-10218C0764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94F0901E-6174-43E5-8A26-964A29AF0CEF}"/>
              </a:ext>
            </a:extLst>
          </p:cNvPr>
          <p:cNvPicPr>
            <a:picLocks noChangeAspect="1"/>
          </p:cNvPicPr>
          <p:nvPr/>
        </p:nvPicPr>
        <p:blipFill>
          <a:blip r:embed="rId5">
            <a:alphaModFix amt="66000"/>
            <a:extLst>
              <a:ext uri="{28A0092B-C50C-407E-A947-70E740481C1C}">
                <a14:useLocalDpi xmlns:a14="http://schemas.microsoft.com/office/drawing/2010/main" val="0"/>
              </a:ext>
            </a:extLst>
          </a:blip>
          <a:stretch>
            <a:fillRect/>
          </a:stretch>
        </p:blipFill>
        <p:spPr>
          <a:xfrm>
            <a:off x="477008" y="1776411"/>
            <a:ext cx="11237975" cy="3938967"/>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44CC800B-1A91-436D-AB70-62DF1BEDC8D5}"/>
              </a:ext>
            </a:extLst>
          </p:cNvPr>
          <p:cNvPicPr>
            <a:picLocks noChangeAspect="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9447" y="1142622"/>
            <a:ext cx="7785537" cy="2024240"/>
          </a:xfrm>
          <a:prstGeom prst="rect">
            <a:avLst/>
          </a:prstGeom>
        </p:spPr>
      </p:pic>
    </p:spTree>
    <p:extLst>
      <p:ext uri="{BB962C8B-B14F-4D97-AF65-F5344CB8AC3E}">
        <p14:creationId xmlns:p14="http://schemas.microsoft.com/office/powerpoint/2010/main" val="286424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FBC8-113E-4374-93F7-B37B2596540D}"/>
              </a:ext>
            </a:extLst>
          </p:cNvPr>
          <p:cNvSpPr>
            <a:spLocks noGrp="1"/>
          </p:cNvSpPr>
          <p:nvPr>
            <p:ph type="title"/>
          </p:nvPr>
        </p:nvSpPr>
        <p:spPr>
          <a:xfrm>
            <a:off x="6820768" y="1586251"/>
            <a:ext cx="4645250" cy="2889114"/>
          </a:xfrm>
        </p:spPr>
        <p:txBody>
          <a:bodyPr vert="horz" lIns="91440" tIns="45720" rIns="91440" bIns="45720" rtlCol="0" anchor="b">
            <a:normAutofit fontScale="90000"/>
          </a:bodyPr>
          <a:lstStyle/>
          <a:p>
            <a:pPr algn="ctr"/>
            <a:r>
              <a:rPr lang="en-US" sz="6000" dirty="0">
                <a:latin typeface="Corbel" panose="020B0503020204020204" pitchFamily="34" charset="0"/>
              </a:rPr>
              <a:t>Do you ever think about   water?</a:t>
            </a:r>
          </a:p>
        </p:txBody>
      </p:sp>
      <p:pic>
        <p:nvPicPr>
          <p:cNvPr id="4" name="Picture 3" descr="A picture containing animal&#10;&#10;Description automatically generated">
            <a:extLst>
              <a:ext uri="{FF2B5EF4-FFF2-40B4-BE49-F238E27FC236}">
                <a16:creationId xmlns:a16="http://schemas.microsoft.com/office/drawing/2014/main" id="{96805C00-1020-4630-9B14-D5295141AF66}"/>
              </a:ext>
            </a:extLst>
          </p:cNvPr>
          <p:cNvPicPr>
            <a:picLocks noChangeAspect="1"/>
          </p:cNvPicPr>
          <p:nvPr/>
        </p:nvPicPr>
        <p:blipFill rotWithShape="1">
          <a:blip r:embed="rId3">
            <a:extLst>
              <a:ext uri="{28A0092B-C50C-407E-A947-70E740481C1C}">
                <a14:useLocalDpi xmlns:a14="http://schemas.microsoft.com/office/drawing/2010/main" val="0"/>
              </a:ext>
            </a:extLst>
          </a:blip>
          <a:srcRect l="17377" r="24209"/>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ffectLst>
            <a:softEdge rad="0"/>
          </a:effectLst>
        </p:spPr>
      </p:pic>
    </p:spTree>
    <p:extLst>
      <p:ext uri="{BB962C8B-B14F-4D97-AF65-F5344CB8AC3E}">
        <p14:creationId xmlns:p14="http://schemas.microsoft.com/office/powerpoint/2010/main" val="169872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p:cNvCxnSpPr/>
          <p:nvPr/>
        </p:nvCxnSpPr>
        <p:spPr>
          <a:xfrm>
            <a:off x="8077200" y="2667000"/>
            <a:ext cx="2362200" cy="1588"/>
          </a:xfrm>
          <a:prstGeom prst="line">
            <a:avLst/>
          </a:prstGeom>
          <a:ln w="142875"/>
        </p:spPr>
        <p:style>
          <a:lnRef idx="1">
            <a:schemeClr val="accent1"/>
          </a:lnRef>
          <a:fillRef idx="0">
            <a:schemeClr val="accent1"/>
          </a:fillRef>
          <a:effectRef idx="0">
            <a:schemeClr val="accent1"/>
          </a:effectRef>
          <a:fontRef idx="minor">
            <a:schemeClr val="tx1"/>
          </a:fontRef>
        </p:style>
      </p:cxnSp>
      <p:pic>
        <p:nvPicPr>
          <p:cNvPr id="3" name="Picture 8" descr="j0203380"/>
          <p:cNvPicPr>
            <a:picLocks noChangeAspect="1" noChangeArrowheads="1"/>
          </p:cNvPicPr>
          <p:nvPr/>
        </p:nvPicPr>
        <p:blipFill>
          <a:blip r:embed="rId3"/>
          <a:srcRect/>
          <a:stretch>
            <a:fillRect/>
          </a:stretch>
        </p:blipFill>
        <p:spPr bwMode="auto">
          <a:xfrm>
            <a:off x="1828800" y="1143001"/>
            <a:ext cx="2286000" cy="1728527"/>
          </a:xfrm>
          <a:prstGeom prst="rect">
            <a:avLst/>
          </a:prstGeom>
          <a:noFill/>
        </p:spPr>
      </p:pic>
      <p:sp>
        <p:nvSpPr>
          <p:cNvPr id="4" name="AutoShape 9"/>
          <p:cNvSpPr>
            <a:spLocks noChangeArrowheads="1"/>
          </p:cNvSpPr>
          <p:nvPr/>
        </p:nvSpPr>
        <p:spPr bwMode="auto">
          <a:xfrm>
            <a:off x="4343400" y="1981201"/>
            <a:ext cx="604296" cy="200957"/>
          </a:xfrm>
          <a:prstGeom prst="rightArrow">
            <a:avLst>
              <a:gd name="adj1" fmla="val 50000"/>
              <a:gd name="adj2" fmla="val 82621"/>
            </a:avLst>
          </a:prstGeom>
          <a:solidFill>
            <a:srgbClr val="639DF3"/>
          </a:solidFill>
          <a:ln w="9525">
            <a:solidFill>
              <a:schemeClr val="tx1"/>
            </a:solidFill>
            <a:miter lim="800000"/>
            <a:headEnd/>
            <a:tailEnd/>
          </a:ln>
          <a:effectLst/>
        </p:spPr>
        <p:txBody>
          <a:bodyPr wrap="none" anchor="ctr"/>
          <a:lstStyle/>
          <a:p>
            <a:endParaRPr lang="en-US"/>
          </a:p>
        </p:txBody>
      </p:sp>
      <p:pic>
        <p:nvPicPr>
          <p:cNvPr id="5" name="Picture 11" descr="Water Treatment Plant2"/>
          <p:cNvPicPr>
            <a:picLocks noChangeAspect="1" noChangeArrowheads="1"/>
          </p:cNvPicPr>
          <p:nvPr/>
        </p:nvPicPr>
        <p:blipFill>
          <a:blip r:embed="rId4"/>
          <a:srcRect/>
          <a:stretch>
            <a:fillRect/>
          </a:stretch>
        </p:blipFill>
        <p:spPr bwMode="auto">
          <a:xfrm>
            <a:off x="5029201" y="990600"/>
            <a:ext cx="2021663" cy="2775546"/>
          </a:xfrm>
          <a:prstGeom prst="rect">
            <a:avLst/>
          </a:prstGeom>
          <a:noFill/>
        </p:spPr>
      </p:pic>
      <p:pic>
        <p:nvPicPr>
          <p:cNvPr id="8" name="Picture 15" descr="AN01927_"/>
          <p:cNvPicPr>
            <a:picLocks noChangeAspect="1" noChangeArrowheads="1"/>
          </p:cNvPicPr>
          <p:nvPr/>
        </p:nvPicPr>
        <p:blipFill>
          <a:blip r:embed="rId5"/>
          <a:srcRect/>
          <a:stretch>
            <a:fillRect/>
          </a:stretch>
        </p:blipFill>
        <p:spPr bwMode="auto">
          <a:xfrm>
            <a:off x="8839200" y="1371600"/>
            <a:ext cx="801170" cy="1328738"/>
          </a:xfrm>
          <a:prstGeom prst="rect">
            <a:avLst/>
          </a:prstGeom>
          <a:noFill/>
        </p:spPr>
      </p:pic>
      <p:sp>
        <p:nvSpPr>
          <p:cNvPr id="9" name="WordArt 16"/>
          <p:cNvSpPr>
            <a:spLocks noChangeArrowheads="1" noChangeShapeType="1" noTextEdit="1"/>
          </p:cNvSpPr>
          <p:nvPr/>
        </p:nvSpPr>
        <p:spPr bwMode="auto">
          <a:xfrm>
            <a:off x="8458201" y="2819400"/>
            <a:ext cx="1481667" cy="304800"/>
          </a:xfrm>
          <a:prstGeom prst="rect">
            <a:avLst/>
          </a:prstGeom>
        </p:spPr>
        <p:txBody>
          <a:bodyPr wrap="none" fromWordArt="1">
            <a:prstTxWarp prst="textPlain">
              <a:avLst>
                <a:gd name="adj" fmla="val 50000"/>
              </a:avLst>
            </a:prstTxWarp>
          </a:bodyPr>
          <a:lstStyle/>
          <a:p>
            <a:pPr algn="ctr"/>
            <a:r>
              <a:rPr lang="en-US" sz="3600" kern="10" dirty="0">
                <a:ln w="3175">
                  <a:solidFill>
                    <a:srgbClr val="333333"/>
                  </a:solidFill>
                  <a:round/>
                  <a:headEnd/>
                  <a:tailEnd/>
                </a:ln>
                <a:solidFill>
                  <a:srgbClr val="5F80D3"/>
                </a:solidFill>
                <a:effectLst>
                  <a:outerShdw dist="45791" dir="2021404" algn="ctr" rotWithShape="0">
                    <a:srgbClr val="C0C0C0"/>
                  </a:outerShdw>
                </a:effectLst>
                <a:latin typeface="Georgia"/>
              </a:rPr>
              <a:t>Water Mains</a:t>
            </a:r>
          </a:p>
        </p:txBody>
      </p:sp>
      <p:sp>
        <p:nvSpPr>
          <p:cNvPr id="10" name="AutoShape 9"/>
          <p:cNvSpPr>
            <a:spLocks noChangeArrowheads="1"/>
          </p:cNvSpPr>
          <p:nvPr/>
        </p:nvSpPr>
        <p:spPr bwMode="auto">
          <a:xfrm>
            <a:off x="7467600" y="1981201"/>
            <a:ext cx="604296" cy="200957"/>
          </a:xfrm>
          <a:prstGeom prst="rightArrow">
            <a:avLst>
              <a:gd name="adj1" fmla="val 50000"/>
              <a:gd name="adj2" fmla="val 82621"/>
            </a:avLst>
          </a:prstGeom>
          <a:solidFill>
            <a:srgbClr val="639DF3"/>
          </a:solidFill>
          <a:ln w="9525">
            <a:solidFill>
              <a:schemeClr val="tx1"/>
            </a:solidFill>
            <a:miter lim="800000"/>
            <a:headEnd/>
            <a:tailEnd/>
          </a:ln>
          <a:effectLst/>
        </p:spPr>
        <p:txBody>
          <a:bodyPr wrap="none" anchor="ctr"/>
          <a:lstStyle/>
          <a:p>
            <a:endParaRPr lang="en-US"/>
          </a:p>
        </p:txBody>
      </p:sp>
      <p:sp>
        <p:nvSpPr>
          <p:cNvPr id="11" name="AutoShape 17"/>
          <p:cNvSpPr>
            <a:spLocks noChangeArrowheads="1"/>
          </p:cNvSpPr>
          <p:nvPr/>
        </p:nvSpPr>
        <p:spPr bwMode="auto">
          <a:xfrm rot="5400000">
            <a:off x="9258300" y="3695701"/>
            <a:ext cx="609601" cy="228600"/>
          </a:xfrm>
          <a:prstGeom prst="rightArrow">
            <a:avLst>
              <a:gd name="adj1" fmla="val 50000"/>
              <a:gd name="adj2" fmla="val 58128"/>
            </a:avLst>
          </a:prstGeom>
          <a:solidFill>
            <a:srgbClr val="639DF3"/>
          </a:solidFill>
          <a:ln w="9525">
            <a:solidFill>
              <a:schemeClr val="tx1"/>
            </a:solidFill>
            <a:miter lim="800000"/>
            <a:headEnd/>
            <a:tailEnd/>
          </a:ln>
          <a:effectLst/>
        </p:spPr>
        <p:txBody>
          <a:bodyPr wrap="none" anchor="ctr"/>
          <a:lstStyle/>
          <a:p>
            <a:endParaRPr lang="en-US"/>
          </a:p>
        </p:txBody>
      </p:sp>
      <p:pic>
        <p:nvPicPr>
          <p:cNvPr id="12" name="Picture 18" descr="j0406378"/>
          <p:cNvPicPr>
            <a:picLocks noChangeAspect="1" noChangeArrowheads="1"/>
          </p:cNvPicPr>
          <p:nvPr/>
        </p:nvPicPr>
        <p:blipFill>
          <a:blip r:embed="rId6"/>
          <a:srcRect/>
          <a:stretch>
            <a:fillRect/>
          </a:stretch>
        </p:blipFill>
        <p:spPr bwMode="auto">
          <a:xfrm>
            <a:off x="8763000" y="4417611"/>
            <a:ext cx="1676400" cy="1654524"/>
          </a:xfrm>
          <a:prstGeom prst="rect">
            <a:avLst/>
          </a:prstGeom>
          <a:noFill/>
        </p:spPr>
      </p:pic>
      <p:sp>
        <p:nvSpPr>
          <p:cNvPr id="13" name="WordArt 19"/>
          <p:cNvSpPr>
            <a:spLocks noChangeArrowheads="1" noChangeShapeType="1" noTextEdit="1"/>
          </p:cNvSpPr>
          <p:nvPr/>
        </p:nvSpPr>
        <p:spPr bwMode="auto">
          <a:xfrm>
            <a:off x="8915401" y="6172200"/>
            <a:ext cx="1416477" cy="183984"/>
          </a:xfrm>
          <a:prstGeom prst="rect">
            <a:avLst/>
          </a:prstGeom>
        </p:spPr>
        <p:txBody>
          <a:bodyPr wrap="none" fromWordArt="1">
            <a:prstTxWarp prst="textPlain">
              <a:avLst>
                <a:gd name="adj" fmla="val 50000"/>
              </a:avLst>
            </a:prstTxWarp>
          </a:bodyPr>
          <a:lstStyle/>
          <a:p>
            <a:pPr algn="ctr"/>
            <a:r>
              <a:rPr lang="en-US" sz="3600" kern="10" dirty="0">
                <a:ln w="3175">
                  <a:solidFill>
                    <a:srgbClr val="333333"/>
                  </a:solidFill>
                  <a:round/>
                  <a:headEnd/>
                  <a:tailEnd/>
                </a:ln>
                <a:solidFill>
                  <a:srgbClr val="5F80D3"/>
                </a:solidFill>
                <a:effectLst>
                  <a:outerShdw dist="45791" dir="2021404" algn="ctr" rotWithShape="0">
                    <a:srgbClr val="C0C0C0"/>
                  </a:outerShdw>
                </a:effectLst>
                <a:latin typeface="Georgia"/>
              </a:rPr>
              <a:t>House</a:t>
            </a:r>
          </a:p>
        </p:txBody>
      </p:sp>
      <p:sp>
        <p:nvSpPr>
          <p:cNvPr id="14" name="AutoShape 20"/>
          <p:cNvSpPr>
            <a:spLocks noChangeArrowheads="1"/>
          </p:cNvSpPr>
          <p:nvPr/>
        </p:nvSpPr>
        <p:spPr bwMode="auto">
          <a:xfrm rot="5400000">
            <a:off x="14145603" y="8037901"/>
            <a:ext cx="216568" cy="1174199"/>
          </a:xfrm>
          <a:prstGeom prst="downArrow">
            <a:avLst>
              <a:gd name="adj1" fmla="val 50000"/>
              <a:gd name="adj2" fmla="val 61111"/>
            </a:avLst>
          </a:prstGeom>
          <a:solidFill>
            <a:srgbClr val="43D369"/>
          </a:solidFill>
          <a:ln w="9525">
            <a:solidFill>
              <a:schemeClr val="tx1"/>
            </a:solidFill>
            <a:miter lim="800000"/>
            <a:headEnd/>
            <a:tailEnd/>
          </a:ln>
          <a:effectLst/>
        </p:spPr>
        <p:txBody>
          <a:bodyPr wrap="none" anchor="ctr"/>
          <a:lstStyle/>
          <a:p>
            <a:endParaRPr lang="en-US"/>
          </a:p>
        </p:txBody>
      </p:sp>
      <p:pic>
        <p:nvPicPr>
          <p:cNvPr id="15" name="Picture 21" descr="Cartoon MH"/>
          <p:cNvPicPr>
            <a:picLocks noChangeAspect="1" noChangeArrowheads="1"/>
          </p:cNvPicPr>
          <p:nvPr/>
        </p:nvPicPr>
        <p:blipFill>
          <a:blip r:embed="rId7"/>
          <a:srcRect/>
          <a:stretch>
            <a:fillRect/>
          </a:stretch>
        </p:blipFill>
        <p:spPr bwMode="auto">
          <a:xfrm>
            <a:off x="5562600" y="4876801"/>
            <a:ext cx="1479464" cy="1144889"/>
          </a:xfrm>
          <a:prstGeom prst="rect">
            <a:avLst/>
          </a:prstGeom>
          <a:noFill/>
        </p:spPr>
      </p:pic>
      <p:sp>
        <p:nvSpPr>
          <p:cNvPr id="18" name="WordArt 24"/>
          <p:cNvSpPr>
            <a:spLocks noChangeArrowheads="1" noChangeShapeType="1" noTextEdit="1"/>
          </p:cNvSpPr>
          <p:nvPr/>
        </p:nvSpPr>
        <p:spPr bwMode="auto">
          <a:xfrm>
            <a:off x="5105400" y="6096000"/>
            <a:ext cx="2286000" cy="228600"/>
          </a:xfrm>
          <a:prstGeom prst="rect">
            <a:avLst/>
          </a:prstGeom>
        </p:spPr>
        <p:txBody>
          <a:bodyPr wrap="none" fromWordArt="1">
            <a:prstTxWarp prst="textPlain">
              <a:avLst>
                <a:gd name="adj" fmla="val 50000"/>
              </a:avLst>
            </a:prstTxWarp>
          </a:bodyPr>
          <a:lstStyle/>
          <a:p>
            <a:pPr algn="ctr"/>
            <a:r>
              <a:rPr lang="en-US" sz="3600" kern="10" dirty="0">
                <a:ln w="3175">
                  <a:solidFill>
                    <a:srgbClr val="333333"/>
                  </a:solidFill>
                  <a:round/>
                  <a:headEnd/>
                  <a:tailEnd/>
                </a:ln>
                <a:solidFill>
                  <a:srgbClr val="43D369"/>
                </a:solidFill>
                <a:effectLst>
                  <a:outerShdw dist="45791" dir="2021404" algn="ctr" rotWithShape="0">
                    <a:srgbClr val="C0C0C0"/>
                  </a:outerShdw>
                </a:effectLst>
                <a:latin typeface="Georgia"/>
              </a:rPr>
              <a:t>Sewer Mains</a:t>
            </a:r>
          </a:p>
        </p:txBody>
      </p:sp>
      <p:sp>
        <p:nvSpPr>
          <p:cNvPr id="21" name="AutoShape 25"/>
          <p:cNvSpPr>
            <a:spLocks noChangeArrowheads="1"/>
          </p:cNvSpPr>
          <p:nvPr/>
        </p:nvSpPr>
        <p:spPr bwMode="auto">
          <a:xfrm>
            <a:off x="7924800" y="4953000"/>
            <a:ext cx="685800" cy="228600"/>
          </a:xfrm>
          <a:prstGeom prst="leftArrow">
            <a:avLst>
              <a:gd name="adj1" fmla="val 50000"/>
              <a:gd name="adj2" fmla="val 69444"/>
            </a:avLst>
          </a:prstGeom>
          <a:solidFill>
            <a:srgbClr val="43D369"/>
          </a:solidFill>
          <a:ln w="9525">
            <a:solidFill>
              <a:schemeClr val="tx1"/>
            </a:solidFill>
            <a:miter lim="800000"/>
            <a:headEnd/>
            <a:tailEnd/>
          </a:ln>
          <a:effectLst/>
        </p:spPr>
        <p:txBody>
          <a:bodyPr wrap="none" anchor="ctr"/>
          <a:lstStyle/>
          <a:p>
            <a:endParaRPr lang="en-US"/>
          </a:p>
        </p:txBody>
      </p:sp>
      <p:pic>
        <p:nvPicPr>
          <p:cNvPr id="22" name="Picture 26" descr="Wastewater Treatment Plant"/>
          <p:cNvPicPr>
            <a:picLocks noChangeAspect="1" noChangeArrowheads="1"/>
          </p:cNvPicPr>
          <p:nvPr/>
        </p:nvPicPr>
        <p:blipFill>
          <a:blip r:embed="rId8"/>
          <a:srcRect/>
          <a:stretch>
            <a:fillRect/>
          </a:stretch>
        </p:blipFill>
        <p:spPr bwMode="auto">
          <a:xfrm>
            <a:off x="1524000" y="4191000"/>
            <a:ext cx="3319598" cy="1371600"/>
          </a:xfrm>
          <a:prstGeom prst="rect">
            <a:avLst/>
          </a:prstGeom>
          <a:noFill/>
        </p:spPr>
      </p:pic>
      <p:sp>
        <p:nvSpPr>
          <p:cNvPr id="23" name="AutoShape 29"/>
          <p:cNvSpPr>
            <a:spLocks noChangeArrowheads="1"/>
          </p:cNvSpPr>
          <p:nvPr/>
        </p:nvSpPr>
        <p:spPr bwMode="auto">
          <a:xfrm rot="5400000">
            <a:off x="2705100" y="3924300"/>
            <a:ext cx="609600" cy="228600"/>
          </a:xfrm>
          <a:prstGeom prst="leftArrow">
            <a:avLst>
              <a:gd name="adj1" fmla="val 50000"/>
              <a:gd name="adj2" fmla="val 45796"/>
            </a:avLst>
          </a:prstGeom>
          <a:solidFill>
            <a:srgbClr val="43D369"/>
          </a:solidFill>
          <a:ln w="9525">
            <a:solidFill>
              <a:schemeClr val="tx1"/>
            </a:solidFill>
            <a:miter lim="800000"/>
            <a:headEnd/>
            <a:tailEnd/>
          </a:ln>
          <a:effectLst/>
        </p:spPr>
        <p:txBody>
          <a:bodyPr wrap="none" anchor="ctr"/>
          <a:lstStyle/>
          <a:p>
            <a:endParaRPr lang="en-US"/>
          </a:p>
        </p:txBody>
      </p:sp>
      <p:cxnSp>
        <p:nvCxnSpPr>
          <p:cNvPr id="26" name="Straight Connector 25"/>
          <p:cNvCxnSpPr/>
          <p:nvPr/>
        </p:nvCxnSpPr>
        <p:spPr>
          <a:xfrm>
            <a:off x="6629401" y="5486401"/>
            <a:ext cx="1118755" cy="187"/>
          </a:xfrm>
          <a:prstGeom prst="line">
            <a:avLst/>
          </a:prstGeom>
          <a:ln w="1428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53001" y="5486401"/>
            <a:ext cx="921327" cy="187"/>
          </a:xfrm>
          <a:prstGeom prst="line">
            <a:avLst/>
          </a:prstGeom>
          <a:ln w="142875">
            <a:solidFill>
              <a:srgbClr val="009900"/>
            </a:solidFill>
          </a:ln>
        </p:spPr>
        <p:style>
          <a:lnRef idx="1">
            <a:schemeClr val="accent1"/>
          </a:lnRef>
          <a:fillRef idx="0">
            <a:schemeClr val="accent1"/>
          </a:fillRef>
          <a:effectRef idx="0">
            <a:schemeClr val="accent1"/>
          </a:effectRef>
          <a:fontRef idx="minor">
            <a:schemeClr val="tx1"/>
          </a:fontRef>
        </p:style>
      </p:cxnSp>
      <p:sp>
        <p:nvSpPr>
          <p:cNvPr id="31" name="WordArt 16"/>
          <p:cNvSpPr>
            <a:spLocks noChangeArrowheads="1" noChangeShapeType="1" noTextEdit="1"/>
          </p:cNvSpPr>
          <p:nvPr/>
        </p:nvSpPr>
        <p:spPr bwMode="auto">
          <a:xfrm>
            <a:off x="4648200" y="3733800"/>
            <a:ext cx="2362200" cy="304800"/>
          </a:xfrm>
          <a:prstGeom prst="rect">
            <a:avLst/>
          </a:prstGeom>
        </p:spPr>
        <p:txBody>
          <a:bodyPr wrap="none" fromWordArt="1">
            <a:prstTxWarp prst="textPlain">
              <a:avLst>
                <a:gd name="adj" fmla="val 50000"/>
              </a:avLst>
            </a:prstTxWarp>
          </a:bodyPr>
          <a:lstStyle/>
          <a:p>
            <a:pPr algn="ctr"/>
            <a:r>
              <a:rPr lang="en-US" sz="3600" kern="10" dirty="0">
                <a:ln w="3175">
                  <a:solidFill>
                    <a:srgbClr val="333333"/>
                  </a:solidFill>
                  <a:round/>
                  <a:headEnd/>
                  <a:tailEnd/>
                </a:ln>
                <a:solidFill>
                  <a:srgbClr val="5F80D3"/>
                </a:solidFill>
                <a:effectLst>
                  <a:outerShdw dist="45791" dir="2021404" algn="ctr" rotWithShape="0">
                    <a:srgbClr val="C0C0C0"/>
                  </a:outerShdw>
                </a:effectLst>
                <a:latin typeface="Georgia"/>
              </a:rPr>
              <a:t>Water Treatment Plant</a:t>
            </a:r>
          </a:p>
        </p:txBody>
      </p:sp>
      <p:sp>
        <p:nvSpPr>
          <p:cNvPr id="33" name="WordArt 24"/>
          <p:cNvSpPr>
            <a:spLocks noChangeArrowheads="1" noChangeShapeType="1" noTextEdit="1"/>
          </p:cNvSpPr>
          <p:nvPr/>
        </p:nvSpPr>
        <p:spPr bwMode="auto">
          <a:xfrm>
            <a:off x="1676400" y="5791200"/>
            <a:ext cx="2667000" cy="381000"/>
          </a:xfrm>
          <a:prstGeom prst="rect">
            <a:avLst/>
          </a:prstGeom>
        </p:spPr>
        <p:txBody>
          <a:bodyPr wrap="none" fromWordArt="1">
            <a:prstTxWarp prst="textPlain">
              <a:avLst>
                <a:gd name="adj" fmla="val 50000"/>
              </a:avLst>
            </a:prstTxWarp>
          </a:bodyPr>
          <a:lstStyle/>
          <a:p>
            <a:pPr algn="ctr"/>
            <a:r>
              <a:rPr lang="en-US" sz="3600" kern="10" dirty="0">
                <a:ln w="3175">
                  <a:solidFill>
                    <a:srgbClr val="333333"/>
                  </a:solidFill>
                  <a:round/>
                  <a:headEnd/>
                  <a:tailEnd/>
                </a:ln>
                <a:solidFill>
                  <a:srgbClr val="43D369"/>
                </a:solidFill>
                <a:effectLst>
                  <a:outerShdw dist="45791" dir="2021404" algn="ctr" rotWithShape="0">
                    <a:srgbClr val="C0C0C0"/>
                  </a:outerShdw>
                </a:effectLst>
                <a:latin typeface="Georgia"/>
              </a:rPr>
              <a:t>Sewer Treatment Plant</a:t>
            </a:r>
          </a:p>
        </p:txBody>
      </p:sp>
      <p:sp>
        <p:nvSpPr>
          <p:cNvPr id="34" name="WordArt 16"/>
          <p:cNvSpPr>
            <a:spLocks noChangeArrowheads="1" noChangeShapeType="1" noTextEdit="1"/>
          </p:cNvSpPr>
          <p:nvPr/>
        </p:nvSpPr>
        <p:spPr bwMode="auto">
          <a:xfrm>
            <a:off x="1981200" y="2971800"/>
            <a:ext cx="1981200" cy="228600"/>
          </a:xfrm>
          <a:prstGeom prst="rect">
            <a:avLst/>
          </a:prstGeom>
        </p:spPr>
        <p:txBody>
          <a:bodyPr wrap="none" fromWordArt="1">
            <a:prstTxWarp prst="textPlain">
              <a:avLst>
                <a:gd name="adj" fmla="val 50000"/>
              </a:avLst>
            </a:prstTxWarp>
          </a:bodyPr>
          <a:lstStyle/>
          <a:p>
            <a:pPr algn="ctr"/>
            <a:r>
              <a:rPr lang="en-US" sz="3600" kern="10" dirty="0">
                <a:ln w="3175">
                  <a:solidFill>
                    <a:srgbClr val="333333"/>
                  </a:solidFill>
                  <a:round/>
                  <a:headEnd/>
                  <a:tailEnd/>
                </a:ln>
                <a:solidFill>
                  <a:srgbClr val="5F80D3"/>
                </a:solidFill>
                <a:effectLst>
                  <a:outerShdw dist="45791" dir="2021404" algn="ctr" rotWithShape="0">
                    <a:srgbClr val="C0C0C0"/>
                  </a:outerShdw>
                </a:effectLst>
                <a:latin typeface="Georgia"/>
              </a:rPr>
              <a:t>Lakes &amp; Rivers</a:t>
            </a:r>
          </a:p>
        </p:txBody>
      </p:sp>
      <p:sp>
        <p:nvSpPr>
          <p:cNvPr id="19" name="AutoShape 25"/>
          <p:cNvSpPr>
            <a:spLocks noChangeArrowheads="1"/>
          </p:cNvSpPr>
          <p:nvPr/>
        </p:nvSpPr>
        <p:spPr bwMode="auto">
          <a:xfrm>
            <a:off x="4572000" y="5029200"/>
            <a:ext cx="685800" cy="228600"/>
          </a:xfrm>
          <a:prstGeom prst="leftArrow">
            <a:avLst>
              <a:gd name="adj1" fmla="val 50000"/>
              <a:gd name="adj2" fmla="val 69444"/>
            </a:avLst>
          </a:prstGeom>
          <a:solidFill>
            <a:srgbClr val="43D369"/>
          </a:solidFill>
          <a:ln w="9525">
            <a:solidFill>
              <a:schemeClr val="tx1"/>
            </a:solidFill>
            <a:miter lim="800000"/>
            <a:headEnd/>
            <a:tailEnd/>
          </a:ln>
          <a:effectLst/>
        </p:spPr>
        <p:txBody>
          <a:bodyPr wrap="none" anchor="ctr"/>
          <a:lstStyle/>
          <a:p>
            <a:endParaRPr lang="en-US"/>
          </a:p>
        </p:txBody>
      </p:sp>
      <p:sp>
        <p:nvSpPr>
          <p:cNvPr id="38" name="Title 1"/>
          <p:cNvSpPr txBox="1">
            <a:spLocks/>
          </p:cNvSpPr>
          <p:nvPr/>
        </p:nvSpPr>
        <p:spPr>
          <a:xfrm>
            <a:off x="2133600" y="0"/>
            <a:ext cx="8077200" cy="914400"/>
          </a:xfrm>
          <a:prstGeom prst="rect">
            <a:avLst/>
          </a:prstGeom>
        </p:spPr>
        <p:txBody>
          <a:bodyPr>
            <a:noAutofit/>
          </a:bodyPr>
          <a:lstStyle/>
          <a:p>
            <a:pPr algn="ctr">
              <a:spcBef>
                <a:spcPct val="0"/>
              </a:spcBef>
              <a:defRPr/>
            </a:pPr>
            <a:r>
              <a:rPr lang="en-US" sz="4000" dirty="0">
                <a:solidFill>
                  <a:schemeClr val="accent1">
                    <a:lumMod val="75000"/>
                  </a:schemeClr>
                </a:solidFill>
                <a:latin typeface="Arial Black" pitchFamily="34" charset="0"/>
                <a:ea typeface="+mj-ea"/>
                <a:cs typeface="+mj-cs"/>
              </a:rPr>
              <a:t>The Water Use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1000" fill="hold"/>
                                        <p:tgtEl>
                                          <p:spTgt spid="23"/>
                                        </p:tgtEl>
                                        <p:attrNameLst>
                                          <p:attrName>ppt_x</p:attrName>
                                        </p:attrNameLst>
                                      </p:cBhvr>
                                      <p:tavLst>
                                        <p:tav tm="0">
                                          <p:val>
                                            <p:strVal val="#ppt_x"/>
                                          </p:val>
                                        </p:tav>
                                        <p:tav tm="100000">
                                          <p:val>
                                            <p:strVal val="#ppt_x"/>
                                          </p:val>
                                        </p:tav>
                                      </p:tavLst>
                                    </p:anim>
                                    <p:anim calcmode="lin" valueType="num">
                                      <p:cBhvr additive="base">
                                        <p:cTn id="10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P spid="11" grpId="0" animBg="1"/>
      <p:bldP spid="13" grpId="0"/>
      <p:bldP spid="18" grpId="0"/>
      <p:bldP spid="21" grpId="0" animBg="1"/>
      <p:bldP spid="23" grpId="0" animBg="1"/>
      <p:bldP spid="31" grpId="0"/>
      <p:bldP spid="33" grpId="0"/>
      <p:bldP spid="34"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37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19E28-04D3-47DF-A483-D6167D1FDCE6}"/>
              </a:ext>
            </a:extLst>
          </p:cNvPr>
          <p:cNvSpPr txBox="1"/>
          <p:nvPr/>
        </p:nvSpPr>
        <p:spPr>
          <a:xfrm>
            <a:off x="13246443" y="4473146"/>
            <a:ext cx="3719383"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Calibri" panose="020F0502020204030204" pitchFamily="34" charset="0"/>
              </a:rPr>
              <a:t>Purpose… Make a difference in your world. </a:t>
            </a:r>
          </a:p>
          <a:p>
            <a:r>
              <a:rPr lang="en-US" sz="3600" dirty="0">
                <a:latin typeface="Calibri" panose="020F0502020204030204" pitchFamily="34" charset="0"/>
              </a:rPr>
              <a:t> </a:t>
            </a:r>
          </a:p>
          <a:p>
            <a:pPr marL="285750" indent="-285750">
              <a:buFont typeface="Arial" panose="020B0604020202020204" pitchFamily="34" charset="0"/>
              <a:buChar char="•"/>
            </a:pPr>
            <a:r>
              <a:rPr lang="en-US" sz="3600" dirty="0">
                <a:latin typeface="Calibri" panose="020F0502020204030204" pitchFamily="34" charset="0"/>
              </a:rPr>
              <a:t>Protect…The environment &amp; your community</a:t>
            </a:r>
          </a:p>
          <a:p>
            <a:endParaRPr lang="en-US" sz="3600" dirty="0">
              <a:latin typeface="Calibri" panose="020F0502020204030204" pitchFamily="34" charset="0"/>
            </a:endParaRPr>
          </a:p>
          <a:p>
            <a:pPr marL="285750" indent="-285750">
              <a:buFont typeface="Arial" panose="020B0604020202020204" pitchFamily="34" charset="0"/>
              <a:buChar char="•"/>
            </a:pPr>
            <a:r>
              <a:rPr lang="en-US" sz="3600" dirty="0">
                <a:latin typeface="Calibri" panose="020F0502020204030204" pitchFamily="34" charset="0"/>
              </a:rPr>
              <a:t>Pathway…To your future</a:t>
            </a:r>
          </a:p>
        </p:txBody>
      </p:sp>
      <p:sp>
        <p:nvSpPr>
          <p:cNvPr id="2" name="Rectangle: Rounded Corners 1">
            <a:extLst>
              <a:ext uri="{FF2B5EF4-FFF2-40B4-BE49-F238E27FC236}">
                <a16:creationId xmlns:a16="http://schemas.microsoft.com/office/drawing/2014/main" id="{97AFF2B9-64F3-4E70-9638-3C128A20EA5E}"/>
              </a:ext>
            </a:extLst>
          </p:cNvPr>
          <p:cNvSpPr/>
          <p:nvPr/>
        </p:nvSpPr>
        <p:spPr>
          <a:xfrm>
            <a:off x="1027813" y="734006"/>
            <a:ext cx="6707517" cy="1514517"/>
          </a:xfrm>
          <a:prstGeom prst="roundRect">
            <a:avLst/>
          </a:prstGeom>
          <a:solidFill>
            <a:srgbClr val="7295DC">
              <a:alpha val="84706"/>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600" dirty="0">
                <a:effectLst>
                  <a:outerShdw blurRad="38100" dist="38100" dir="2700000" algn="tl">
                    <a:srgbClr val="000000">
                      <a:alpha val="43137"/>
                    </a:srgbClr>
                  </a:outerShdw>
                </a:effectLst>
                <a:latin typeface="Calibri" panose="020F0502020204030204" pitchFamily="34" charset="0"/>
              </a:rPr>
              <a:t>Purpose… </a:t>
            </a:r>
          </a:p>
          <a:p>
            <a:pPr marL="284163"/>
            <a:r>
              <a:rPr lang="en-US" sz="3600" dirty="0">
                <a:effectLst>
                  <a:outerShdw blurRad="38100" dist="38100" dir="2700000" algn="tl">
                    <a:srgbClr val="000000">
                      <a:alpha val="43137"/>
                    </a:srgbClr>
                  </a:outerShdw>
                </a:effectLst>
                <a:latin typeface="Calibri" panose="020F0502020204030204" pitchFamily="34" charset="0"/>
              </a:rPr>
              <a:t>Make a difference in your world. </a:t>
            </a:r>
          </a:p>
        </p:txBody>
      </p:sp>
      <p:sp>
        <p:nvSpPr>
          <p:cNvPr id="5" name="Rectangle: Rounded Corners 4">
            <a:extLst>
              <a:ext uri="{FF2B5EF4-FFF2-40B4-BE49-F238E27FC236}">
                <a16:creationId xmlns:a16="http://schemas.microsoft.com/office/drawing/2014/main" id="{8F6BF620-2B8D-48F2-B761-067BC474CEDD}"/>
              </a:ext>
            </a:extLst>
          </p:cNvPr>
          <p:cNvSpPr/>
          <p:nvPr/>
        </p:nvSpPr>
        <p:spPr>
          <a:xfrm>
            <a:off x="2248546" y="2508430"/>
            <a:ext cx="7875481" cy="1643428"/>
          </a:xfrm>
          <a:prstGeom prst="roundRect">
            <a:avLst/>
          </a:prstGeom>
          <a:solidFill>
            <a:srgbClr val="3366C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600" dirty="0">
                <a:effectLst>
                  <a:outerShdw blurRad="38100" dist="38100" dir="2700000" algn="tl">
                    <a:srgbClr val="000000">
                      <a:alpha val="43137"/>
                    </a:srgbClr>
                  </a:outerShdw>
                </a:effectLst>
                <a:latin typeface="Calibri" panose="020F0502020204030204" pitchFamily="34" charset="0"/>
              </a:rPr>
              <a:t>Protect… </a:t>
            </a:r>
          </a:p>
          <a:p>
            <a:pPr marL="284163"/>
            <a:r>
              <a:rPr lang="en-US" sz="3600" dirty="0">
                <a:effectLst>
                  <a:outerShdw blurRad="38100" dist="38100" dir="2700000" algn="tl">
                    <a:srgbClr val="000000">
                      <a:alpha val="43137"/>
                    </a:srgbClr>
                  </a:outerShdw>
                </a:effectLst>
                <a:latin typeface="Calibri" panose="020F0502020204030204" pitchFamily="34" charset="0"/>
              </a:rPr>
              <a:t>The environment &amp; your community</a:t>
            </a:r>
            <a:r>
              <a:rPr lang="en-US" sz="3600" dirty="0">
                <a:latin typeface="Calibri" panose="020F0502020204030204" pitchFamily="34" charset="0"/>
              </a:rPr>
              <a:t>. </a:t>
            </a:r>
          </a:p>
        </p:txBody>
      </p:sp>
      <p:sp>
        <p:nvSpPr>
          <p:cNvPr id="6" name="Rectangle: Rounded Corners 5">
            <a:extLst>
              <a:ext uri="{FF2B5EF4-FFF2-40B4-BE49-F238E27FC236}">
                <a16:creationId xmlns:a16="http://schemas.microsoft.com/office/drawing/2014/main" id="{01509C78-A18C-415E-AC10-7FAFEEAF17E8}"/>
              </a:ext>
            </a:extLst>
          </p:cNvPr>
          <p:cNvSpPr/>
          <p:nvPr/>
        </p:nvSpPr>
        <p:spPr>
          <a:xfrm>
            <a:off x="3733437" y="4362338"/>
            <a:ext cx="7078726" cy="1603034"/>
          </a:xfrm>
          <a:prstGeom prst="roundRect">
            <a:avLst/>
          </a:prstGeom>
          <a:solidFill>
            <a:srgbClr val="274D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600" dirty="0">
                <a:effectLst>
                  <a:outerShdw blurRad="38100" dist="38100" dir="2700000" algn="tl">
                    <a:srgbClr val="000000">
                      <a:alpha val="43137"/>
                    </a:srgbClr>
                  </a:outerShdw>
                </a:effectLst>
                <a:latin typeface="Calibri" panose="020F0502020204030204" pitchFamily="34" charset="0"/>
              </a:rPr>
              <a:t>Pathway… </a:t>
            </a:r>
          </a:p>
          <a:p>
            <a:pPr marL="284163"/>
            <a:r>
              <a:rPr lang="en-US" sz="3600" dirty="0">
                <a:effectLst>
                  <a:outerShdw blurRad="38100" dist="38100" dir="2700000" algn="tl">
                    <a:srgbClr val="000000">
                      <a:alpha val="43137"/>
                    </a:srgbClr>
                  </a:outerShdw>
                </a:effectLst>
                <a:latin typeface="Calibri" panose="020F0502020204030204" pitchFamily="34" charset="0"/>
              </a:rPr>
              <a:t>To your future. </a:t>
            </a:r>
          </a:p>
        </p:txBody>
      </p:sp>
      <p:pic>
        <p:nvPicPr>
          <p:cNvPr id="9" name="Content Placeholder 5" descr="A picture containing animal, frog&#10;&#10;Description automatically generated">
            <a:extLst>
              <a:ext uri="{FF2B5EF4-FFF2-40B4-BE49-F238E27FC236}">
                <a16:creationId xmlns:a16="http://schemas.microsoft.com/office/drawing/2014/main" id="{4BCAF60B-2084-4B00-9657-6F080436E697}"/>
              </a:ext>
            </a:extLst>
          </p:cNvPr>
          <p:cNvPicPr>
            <a:picLocks noGrp="1" noChangeAspect="1"/>
          </p:cNvPicPr>
          <p:nvPr>
            <p:ph sz="quarter" idx="13"/>
          </p:nvPr>
        </p:nvPicPr>
        <p:blipFill>
          <a:blip r:embed="rId3" cstate="hqprint">
            <a:clrChange>
              <a:clrFrom>
                <a:srgbClr val="F7F5F8"/>
              </a:clrFrom>
              <a:clrTo>
                <a:srgbClr val="F7F5F8">
                  <a:alpha val="0"/>
                </a:srgbClr>
              </a:clrTo>
            </a:clrChange>
            <a:extLst>
              <a:ext uri="{28A0092B-C50C-407E-A947-70E740481C1C}">
                <a14:useLocalDpi xmlns:a14="http://schemas.microsoft.com/office/drawing/2010/main" val="0"/>
              </a:ext>
            </a:extLst>
          </a:blip>
          <a:stretch>
            <a:fillRect/>
          </a:stretch>
        </p:blipFill>
        <p:spPr>
          <a:xfrm rot="5400000">
            <a:off x="6788800" y="212739"/>
            <a:ext cx="4832004" cy="4918074"/>
          </a:xfrm>
          <a:prstGeom prst="rect">
            <a:avLst/>
          </a:prstGeom>
        </p:spPr>
      </p:pic>
    </p:spTree>
    <p:extLst>
      <p:ext uri="{BB962C8B-B14F-4D97-AF65-F5344CB8AC3E}">
        <p14:creationId xmlns:p14="http://schemas.microsoft.com/office/powerpoint/2010/main" val="244141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t="-2000" b="6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81E2-5AA0-466F-BA7E-D7BFC972E60B}"/>
              </a:ext>
            </a:extLst>
          </p:cNvPr>
          <p:cNvSpPr>
            <a:spLocks noGrp="1"/>
          </p:cNvSpPr>
          <p:nvPr>
            <p:ph type="title"/>
          </p:nvPr>
        </p:nvSpPr>
        <p:spPr>
          <a:xfrm>
            <a:off x="3831105" y="-9851"/>
            <a:ext cx="5571190" cy="1056483"/>
          </a:xfrm>
        </p:spPr>
        <p:txBody>
          <a:bodyPr>
            <a:normAutofit/>
          </a:bodyPr>
          <a:lstStyle/>
          <a:p>
            <a:r>
              <a:rPr lang="en-US" sz="5000" dirty="0">
                <a:latin typeface="Corbel" panose="020B0503020204020204" pitchFamily="34" charset="0"/>
              </a:rPr>
              <a:t>Career Tracks</a:t>
            </a:r>
          </a:p>
        </p:txBody>
      </p:sp>
      <p:sp>
        <p:nvSpPr>
          <p:cNvPr id="3" name="Text Placeholder 2">
            <a:extLst>
              <a:ext uri="{FF2B5EF4-FFF2-40B4-BE49-F238E27FC236}">
                <a16:creationId xmlns:a16="http://schemas.microsoft.com/office/drawing/2014/main" id="{8F54C59C-B712-45B4-96F6-58B72AB1D625}"/>
              </a:ext>
            </a:extLst>
          </p:cNvPr>
          <p:cNvSpPr>
            <a:spLocks noGrp="1"/>
          </p:cNvSpPr>
          <p:nvPr>
            <p:ph type="body" idx="1"/>
          </p:nvPr>
        </p:nvSpPr>
        <p:spPr>
          <a:xfrm>
            <a:off x="513078" y="1823820"/>
            <a:ext cx="4873474" cy="679994"/>
          </a:xfrm>
        </p:spPr>
        <p:txBody>
          <a:bodyPr/>
          <a:lstStyle/>
          <a:p>
            <a:r>
              <a:rPr lang="en-US" dirty="0">
                <a:latin typeface="Corbel" panose="020B0503020204020204" pitchFamily="34" charset="0"/>
              </a:rPr>
              <a:t>Job examples</a:t>
            </a:r>
          </a:p>
        </p:txBody>
      </p:sp>
      <p:sp>
        <p:nvSpPr>
          <p:cNvPr id="4" name="Content Placeholder 3">
            <a:extLst>
              <a:ext uri="{FF2B5EF4-FFF2-40B4-BE49-F238E27FC236}">
                <a16:creationId xmlns:a16="http://schemas.microsoft.com/office/drawing/2014/main" id="{F8613B54-6A77-4A48-992B-F12B5718DE85}"/>
              </a:ext>
            </a:extLst>
          </p:cNvPr>
          <p:cNvSpPr>
            <a:spLocks noGrp="1"/>
          </p:cNvSpPr>
          <p:nvPr>
            <p:ph sz="quarter" idx="13"/>
          </p:nvPr>
        </p:nvSpPr>
        <p:spPr>
          <a:xfrm>
            <a:off x="711104" y="2552720"/>
            <a:ext cx="5312116" cy="3314680"/>
          </a:xfrm>
        </p:spPr>
        <p:txBody>
          <a:bodyPr>
            <a:noAutofit/>
          </a:bodyPr>
          <a:lstStyle/>
          <a:p>
            <a:r>
              <a:rPr lang="en-US" dirty="0">
                <a:latin typeface="Corbel" panose="020B0503020204020204" pitchFamily="34" charset="0"/>
              </a:rPr>
              <a:t>Operator</a:t>
            </a:r>
          </a:p>
          <a:p>
            <a:r>
              <a:rPr lang="en-US" dirty="0">
                <a:latin typeface="Corbel" panose="020B0503020204020204" pitchFamily="34" charset="0"/>
              </a:rPr>
              <a:t>inspector</a:t>
            </a:r>
          </a:p>
          <a:p>
            <a:r>
              <a:rPr lang="en-US" dirty="0">
                <a:latin typeface="Corbel" panose="020B0503020204020204" pitchFamily="34" charset="0"/>
              </a:rPr>
              <a:t>civil Engineer</a:t>
            </a:r>
          </a:p>
          <a:p>
            <a:r>
              <a:rPr lang="en-US" dirty="0">
                <a:latin typeface="Corbel" panose="020B0503020204020204" pitchFamily="34" charset="0"/>
              </a:rPr>
              <a:t>GIS Coordinator</a:t>
            </a:r>
          </a:p>
          <a:p>
            <a:r>
              <a:rPr lang="en-US" dirty="0">
                <a:latin typeface="Corbel" panose="020B0503020204020204" pitchFamily="34" charset="0"/>
              </a:rPr>
              <a:t>Laboratory Analyst</a:t>
            </a:r>
          </a:p>
          <a:p>
            <a:r>
              <a:rPr lang="en-US" dirty="0">
                <a:latin typeface="Corbel" panose="020B0503020204020204" pitchFamily="34" charset="0"/>
              </a:rPr>
              <a:t>Environmental educator</a:t>
            </a:r>
          </a:p>
          <a:p>
            <a:r>
              <a:rPr lang="en-US" dirty="0">
                <a:latin typeface="Corbel" panose="020B0503020204020204" pitchFamily="34" charset="0"/>
              </a:rPr>
              <a:t>Environmental compliance specialist</a:t>
            </a:r>
          </a:p>
          <a:p>
            <a:endParaRPr lang="en-US" dirty="0">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p:txBody>
      </p:sp>
      <p:sp>
        <p:nvSpPr>
          <p:cNvPr id="5" name="Text Placeholder 4">
            <a:extLst>
              <a:ext uri="{FF2B5EF4-FFF2-40B4-BE49-F238E27FC236}">
                <a16:creationId xmlns:a16="http://schemas.microsoft.com/office/drawing/2014/main" id="{BF99A14E-2078-465A-AC7F-16277438838A}"/>
              </a:ext>
            </a:extLst>
          </p:cNvPr>
          <p:cNvSpPr>
            <a:spLocks noGrp="1"/>
          </p:cNvSpPr>
          <p:nvPr>
            <p:ph type="body" sz="quarter" idx="3"/>
          </p:nvPr>
        </p:nvSpPr>
        <p:spPr>
          <a:xfrm>
            <a:off x="6553617" y="1859519"/>
            <a:ext cx="4881804" cy="679994"/>
          </a:xfrm>
        </p:spPr>
        <p:txBody>
          <a:bodyPr/>
          <a:lstStyle/>
          <a:p>
            <a:r>
              <a:rPr lang="en-US" dirty="0">
                <a:latin typeface="Corbel" panose="020B0503020204020204" pitchFamily="34" charset="0"/>
              </a:rPr>
              <a:t>Employers</a:t>
            </a:r>
          </a:p>
        </p:txBody>
      </p:sp>
      <p:sp>
        <p:nvSpPr>
          <p:cNvPr id="6" name="Content Placeholder 5">
            <a:extLst>
              <a:ext uri="{FF2B5EF4-FFF2-40B4-BE49-F238E27FC236}">
                <a16:creationId xmlns:a16="http://schemas.microsoft.com/office/drawing/2014/main" id="{35944F85-D45C-430A-B6D2-ED7CFE2C6DBC}"/>
              </a:ext>
            </a:extLst>
          </p:cNvPr>
          <p:cNvSpPr>
            <a:spLocks noGrp="1"/>
          </p:cNvSpPr>
          <p:nvPr>
            <p:ph sz="quarter" idx="14"/>
          </p:nvPr>
        </p:nvSpPr>
        <p:spPr>
          <a:xfrm>
            <a:off x="6746237" y="2651594"/>
            <a:ext cx="5312116" cy="2811133"/>
          </a:xfrm>
          <a:ln>
            <a:solidFill>
              <a:srgbClr val="234589"/>
            </a:solidFill>
          </a:ln>
          <a:effectLst>
            <a:softEdge rad="12700"/>
          </a:effectLst>
        </p:spPr>
        <p:txBody>
          <a:bodyPr>
            <a:noAutofit/>
          </a:bodyPr>
          <a:lstStyle/>
          <a:p>
            <a:r>
              <a:rPr lang="en-US" dirty="0">
                <a:latin typeface="Corbel" panose="020B0503020204020204" pitchFamily="34" charset="0"/>
                <a:ea typeface="Segoe UI Emoji" panose="020B0502040204020203" pitchFamily="34" charset="0"/>
              </a:rPr>
              <a:t>City &amp; County Water Utilities</a:t>
            </a:r>
          </a:p>
          <a:p>
            <a:r>
              <a:rPr lang="en-US" dirty="0">
                <a:latin typeface="Corbel" panose="020B0503020204020204" pitchFamily="34" charset="0"/>
                <a:ea typeface="Segoe UI Emoji" panose="020B0502040204020203" pitchFamily="34" charset="0"/>
              </a:rPr>
              <a:t>Engineering/ Consulting firms</a:t>
            </a:r>
          </a:p>
          <a:p>
            <a:r>
              <a:rPr lang="en-US" dirty="0">
                <a:latin typeface="Corbel" panose="020B0503020204020204" pitchFamily="34" charset="0"/>
                <a:ea typeface="Segoe UI Emoji" panose="020B0502040204020203" pitchFamily="34" charset="0"/>
              </a:rPr>
              <a:t>State &amp; Federal Regulatory Agencies</a:t>
            </a:r>
          </a:p>
          <a:p>
            <a:r>
              <a:rPr lang="en-US" dirty="0">
                <a:latin typeface="Corbel" panose="020B0503020204020204" pitchFamily="34" charset="0"/>
                <a:ea typeface="Segoe UI Emoji" panose="020B0502040204020203" pitchFamily="34" charset="0"/>
              </a:rPr>
              <a:t> Nonprofit Groups</a:t>
            </a:r>
          </a:p>
          <a:p>
            <a:r>
              <a:rPr lang="en-US" dirty="0">
                <a:latin typeface="Corbel" panose="020B0503020204020204" pitchFamily="34" charset="0"/>
                <a:ea typeface="Segoe UI Emoji" panose="020B0502040204020203" pitchFamily="34" charset="0"/>
              </a:rPr>
              <a:t>Construction contractors</a:t>
            </a:r>
          </a:p>
          <a:p>
            <a:r>
              <a:rPr lang="en-US" dirty="0">
                <a:latin typeface="Corbel" panose="020B0503020204020204" pitchFamily="34" charset="0"/>
                <a:ea typeface="Segoe UI Emoji" panose="020B0502040204020203" pitchFamily="34" charset="0"/>
              </a:rPr>
              <a:t>Product Sales</a:t>
            </a:r>
          </a:p>
        </p:txBody>
      </p:sp>
    </p:spTree>
    <p:extLst>
      <p:ext uri="{BB962C8B-B14F-4D97-AF65-F5344CB8AC3E}">
        <p14:creationId xmlns:p14="http://schemas.microsoft.com/office/powerpoint/2010/main" val="349383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5000"/>
          </a:schemeClr>
        </a:solidFill>
        <a:effectLst/>
      </p:bgPr>
    </p:bg>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8" name="Rectangle 27">
            <a:extLst>
              <a:ext uri="{FF2B5EF4-FFF2-40B4-BE49-F238E27FC236}">
                <a16:creationId xmlns:a16="http://schemas.microsoft.com/office/drawing/2014/main" id="{4D4DD4CF-9732-4771-98FE-77886DC91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D20CED6-1ECE-49A1-A6B2-73B8493D8079}"/>
              </a:ext>
            </a:extLst>
          </p:cNvPr>
          <p:cNvPicPr>
            <a:picLocks noChangeAspect="1"/>
          </p:cNvPicPr>
          <p:nvPr/>
        </p:nvPicPr>
        <p:blipFill rotWithShape="1">
          <a:blip r:embed="rId5"/>
          <a:srcRect l="23926" r="3277" b="-1"/>
          <a:stretch/>
        </p:blipFill>
        <p:spPr>
          <a:xfrm>
            <a:off x="1" y="10"/>
            <a:ext cx="7479157" cy="6857990"/>
          </a:xfrm>
          <a:prstGeom prst="rect">
            <a:avLst/>
          </a:prstGeom>
        </p:spPr>
      </p:pic>
      <p:sp>
        <p:nvSpPr>
          <p:cNvPr id="32" name="Rectangle 31">
            <a:extLst>
              <a:ext uri="{FF2B5EF4-FFF2-40B4-BE49-F238E27FC236}">
                <a16:creationId xmlns:a16="http://schemas.microsoft.com/office/drawing/2014/main" id="{A2861A9C-C970-4FFE-B67C-222B6F5732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D2FDF82E-EBD8-4EC5-AD10-CD9E70EE85C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D9502-3810-474F-B586-DC902F643090}"/>
              </a:ext>
            </a:extLst>
          </p:cNvPr>
          <p:cNvSpPr>
            <a:spLocks noGrp="1"/>
          </p:cNvSpPr>
          <p:nvPr>
            <p:ph type="title"/>
          </p:nvPr>
        </p:nvSpPr>
        <p:spPr>
          <a:xfrm>
            <a:off x="7735798" y="450160"/>
            <a:ext cx="3352128" cy="1573863"/>
          </a:xfrm>
        </p:spPr>
        <p:txBody>
          <a:bodyPr vert="horz" lIns="91440" tIns="45720" rIns="91440" bIns="45720" rtlCol="0" anchor="ctr">
            <a:normAutofit/>
          </a:bodyPr>
          <a:lstStyle/>
          <a:p>
            <a:pPr algn="l"/>
            <a:r>
              <a:rPr lang="en-US" dirty="0">
                <a:latin typeface="Corbel" panose="020B0503020204020204" pitchFamily="34" charset="0"/>
              </a:rPr>
              <a:t>benefits</a:t>
            </a:r>
          </a:p>
        </p:txBody>
      </p:sp>
      <p:sp>
        <p:nvSpPr>
          <p:cNvPr id="3" name="Content Placeholder 2">
            <a:extLst>
              <a:ext uri="{FF2B5EF4-FFF2-40B4-BE49-F238E27FC236}">
                <a16:creationId xmlns:a16="http://schemas.microsoft.com/office/drawing/2014/main" id="{63BC61C7-59C4-4500-9546-EB54C7FC8975}"/>
              </a:ext>
            </a:extLst>
          </p:cNvPr>
          <p:cNvSpPr>
            <a:spLocks noGrp="1"/>
          </p:cNvSpPr>
          <p:nvPr>
            <p:ph sz="quarter" idx="13"/>
          </p:nvPr>
        </p:nvSpPr>
        <p:spPr>
          <a:xfrm>
            <a:off x="7943346" y="1683352"/>
            <a:ext cx="3703149" cy="4070780"/>
          </a:xfrm>
        </p:spPr>
        <p:txBody>
          <a:bodyPr vert="horz" lIns="91440" tIns="45720" rIns="91440" bIns="45720" rtlCol="0">
            <a:normAutofit fontScale="92500" lnSpcReduction="10000"/>
          </a:bodyPr>
          <a:lstStyle/>
          <a:p>
            <a:r>
              <a:rPr lang="en-US" sz="2400" dirty="0">
                <a:latin typeface="Corbel" panose="020B0503020204020204" pitchFamily="34" charset="0"/>
              </a:rPr>
              <a:t>Variety of experience &amp; education levels</a:t>
            </a:r>
          </a:p>
          <a:p>
            <a:r>
              <a:rPr lang="en-US" sz="2400" dirty="0">
                <a:latin typeface="Corbel" panose="020B0503020204020204" pitchFamily="34" charset="0"/>
              </a:rPr>
              <a:t>Work Environment</a:t>
            </a:r>
          </a:p>
          <a:p>
            <a:r>
              <a:rPr lang="en-US" sz="2400" dirty="0">
                <a:latin typeface="Corbel" panose="020B0503020204020204" pitchFamily="34" charset="0"/>
              </a:rPr>
              <a:t>Job Stability</a:t>
            </a:r>
          </a:p>
          <a:p>
            <a:r>
              <a:rPr lang="en-US" sz="2400" dirty="0">
                <a:latin typeface="Corbel" panose="020B0503020204020204" pitchFamily="34" charset="0"/>
              </a:rPr>
              <a:t>Career Advancement Opportunities</a:t>
            </a:r>
          </a:p>
          <a:p>
            <a:r>
              <a:rPr lang="en-US" sz="2400" dirty="0">
                <a:latin typeface="Corbel" panose="020B0503020204020204" pitchFamily="34" charset="0"/>
              </a:rPr>
              <a:t>Employer paid training &amp; continuing education</a:t>
            </a:r>
          </a:p>
        </p:txBody>
      </p:sp>
    </p:spTree>
    <p:extLst>
      <p:ext uri="{BB962C8B-B14F-4D97-AF65-F5344CB8AC3E}">
        <p14:creationId xmlns:p14="http://schemas.microsoft.com/office/powerpoint/2010/main" val="198060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9516132A-45E3-41DE-97DA-13AFE5430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3717"/>
            <a:ext cx="12192000" cy="2566416"/>
          </a:xfrm>
          <a:prstGeom prst="rect">
            <a:avLst/>
          </a:prstGeom>
        </p:spPr>
      </p:pic>
      <p:pic>
        <p:nvPicPr>
          <p:cNvPr id="3" name="Picture 2">
            <a:extLst>
              <a:ext uri="{FF2B5EF4-FFF2-40B4-BE49-F238E27FC236}">
                <a16:creationId xmlns:a16="http://schemas.microsoft.com/office/drawing/2014/main" id="{C5B1C7DF-2984-43EB-BB02-98F75BE908DD}"/>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1622" y="5654294"/>
            <a:ext cx="3923713" cy="507752"/>
          </a:xfrm>
          <a:prstGeom prst="rect">
            <a:avLst/>
          </a:prstGeom>
        </p:spPr>
      </p:pic>
      <p:pic>
        <p:nvPicPr>
          <p:cNvPr id="4" name="Picture 3">
            <a:extLst>
              <a:ext uri="{FF2B5EF4-FFF2-40B4-BE49-F238E27FC236}">
                <a16:creationId xmlns:a16="http://schemas.microsoft.com/office/drawing/2014/main" id="{60D00141-1558-4E48-9F92-F1042F76CB82}"/>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603" y="5006675"/>
            <a:ext cx="4211181" cy="622905"/>
          </a:xfrm>
          <a:prstGeom prst="rect">
            <a:avLst/>
          </a:prstGeom>
        </p:spPr>
      </p:pic>
      <p:sp>
        <p:nvSpPr>
          <p:cNvPr id="5" name="Title 1">
            <a:extLst>
              <a:ext uri="{FF2B5EF4-FFF2-40B4-BE49-F238E27FC236}">
                <a16:creationId xmlns:a16="http://schemas.microsoft.com/office/drawing/2014/main" id="{904D8188-9E6C-43B9-B42B-A4C9676EC68F}"/>
              </a:ext>
            </a:extLst>
          </p:cNvPr>
          <p:cNvSpPr txBox="1">
            <a:spLocks/>
          </p:cNvSpPr>
          <p:nvPr/>
        </p:nvSpPr>
        <p:spPr>
          <a:xfrm>
            <a:off x="3570790" y="182072"/>
            <a:ext cx="5301361" cy="1176047"/>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latin typeface="Corbel" panose="020B0503020204020204" pitchFamily="34" charset="0"/>
              </a:rPr>
              <a:t>Come help us</a:t>
            </a:r>
          </a:p>
          <a:p>
            <a:r>
              <a:rPr lang="en-US" dirty="0">
                <a:latin typeface="Corbel" panose="020B0503020204020204" pitchFamily="34" charset="0"/>
              </a:rPr>
              <a:t>Make a difference!</a:t>
            </a:r>
          </a:p>
        </p:txBody>
      </p:sp>
    </p:spTree>
    <p:extLst>
      <p:ext uri="{BB962C8B-B14F-4D97-AF65-F5344CB8AC3E}">
        <p14:creationId xmlns:p14="http://schemas.microsoft.com/office/powerpoint/2010/main" val="216806729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1221</Words>
  <Application>Microsoft Office PowerPoint</Application>
  <PresentationFormat>Widescreen</PresentationFormat>
  <Paragraphs>107</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Black</vt:lpstr>
      <vt:lpstr>Calibri</vt:lpstr>
      <vt:lpstr>Corbel</vt:lpstr>
      <vt:lpstr>Georgia</vt:lpstr>
      <vt:lpstr>Segoe UI Emoji</vt:lpstr>
      <vt:lpstr>Tw Cen MT</vt:lpstr>
      <vt:lpstr>Droplet</vt:lpstr>
      <vt:lpstr>PowerPoint Presentation</vt:lpstr>
      <vt:lpstr>Do you ever think about   water?</vt:lpstr>
      <vt:lpstr>PowerPoint Presentation</vt:lpstr>
      <vt:lpstr>PowerPoint Presentation</vt:lpstr>
      <vt:lpstr>Career Tracks</vt:lpstr>
      <vt:lpstr>benefits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Kim</dc:creator>
  <cp:lastModifiedBy>Angela Bond</cp:lastModifiedBy>
  <cp:revision>22</cp:revision>
  <dcterms:created xsi:type="dcterms:W3CDTF">2019-01-04T15:15:33Z</dcterms:created>
  <dcterms:modified xsi:type="dcterms:W3CDTF">2019-02-11T17:34:38Z</dcterms:modified>
</cp:coreProperties>
</file>